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4" r:id="rId18"/>
    <p:sldId id="277" r:id="rId19"/>
    <p:sldId id="275" r:id="rId20"/>
    <p:sldId id="278" r:id="rId21"/>
    <p:sldId id="279" r:id="rId22"/>
    <p:sldId id="280" r:id="rId23"/>
    <p:sldId id="276" r:id="rId24"/>
    <p:sldId id="281" r:id="rId25"/>
    <p:sldId id="282" r:id="rId26"/>
    <p:sldId id="284" r:id="rId27"/>
    <p:sldId id="286" r:id="rId28"/>
    <p:sldId id="287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74"/>
  </p:normalViewPr>
  <p:slideViewPr>
    <p:cSldViewPr snapToGrid="0" snapToObjects="1">
      <p:cViewPr>
        <p:scale>
          <a:sx n="120" d="100"/>
          <a:sy n="120" d="100"/>
        </p:scale>
        <p:origin x="8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E6A3-E5CF-EA41-8F7C-278B63C05D3B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77DD-1113-E744-88AA-C431C42E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77DD-1113-E744-88AA-C431C42EE2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Names and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02" y="1325133"/>
            <a:ext cx="10419966" cy="5096688"/>
          </a:xfrm>
        </p:spPr>
        <p:txBody>
          <a:bodyPr>
            <a:normAutofit/>
          </a:bodyPr>
          <a:lstStyle/>
          <a:p>
            <a:r>
              <a:rPr lang="en-US" dirty="0" smtClean="0"/>
              <a:t>We have used sentimental analysis and decision trees on the major attributes: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70C0"/>
                </a:solidFill>
              </a:rPr>
              <a:t>TRAINING ACCURACY : 80.1%  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REASONS FOR CHOOSING AN ALGORITHM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 Need to scrub/clean the bot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(Due to inaccurate labelling)</a:t>
            </a:r>
            <a:br>
              <a:rPr lang="en-US" dirty="0" smtClean="0"/>
            </a:br>
            <a:r>
              <a:rPr lang="en-US" dirty="0" smtClean="0"/>
              <a:t>2. Identify the user accounts.</a:t>
            </a:r>
          </a:p>
          <a:p>
            <a:r>
              <a:rPr lang="en-US" b="1" u="sng" dirty="0" smtClean="0">
                <a:solidFill>
                  <a:srgbClr val="002060"/>
                </a:solidFill>
              </a:rPr>
              <a:t>CONSIDERATION FOR ALGORITHM</a:t>
            </a:r>
            <a:r>
              <a:rPr lang="en-US" b="1" dirty="0" smtClean="0">
                <a:solidFill>
                  <a:srgbClr val="002060"/>
                </a:solidFill>
              </a:rPr>
              <a:t>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Attributes of a twitter account like (</a:t>
            </a:r>
            <a:r>
              <a:rPr lang="en-US" b="1" i="1" dirty="0" smtClean="0"/>
              <a:t>screen name, name, description, statuses count, followers count, friends count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2. The best data set are our personal user and bot data set and crowdsourced user data.</a:t>
            </a:r>
            <a:br>
              <a:rPr lang="en-US" dirty="0" smtClean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0600" y="1905228"/>
            <a:ext cx="682729" cy="6118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965" y="13661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OUR NEW ALGORITHM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87029" y="145221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bg2">
                    <a:lumMod val="75000"/>
                  </a:schemeClr>
                </a:solidFill>
              </a:rPr>
              <a:t>Screen Names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7029" y="2229602"/>
            <a:ext cx="8899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bg2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3124770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bg2">
                    <a:lumMod val="75000"/>
                  </a:schemeClr>
                </a:solidFill>
              </a:rPr>
              <a:t>Description</a:t>
            </a:r>
            <a:endParaRPr lang="en-US" sz="2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8075" y="2038358"/>
            <a:ext cx="1128129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‘</a:t>
            </a:r>
            <a:r>
              <a:rPr lang="en-US" sz="34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BOT</a:t>
            </a:r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’</a:t>
            </a:r>
            <a:endParaRPr lang="en-US" sz="2800" b="1" dirty="0">
              <a:ln>
                <a:solidFill>
                  <a:sysClr val="windowText" lastClr="000000"/>
                </a:solidFill>
              </a:ln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96204" y="1734337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388796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491212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01267" y="4272102"/>
            <a:ext cx="9165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DRAWBACK</a:t>
            </a:r>
            <a:r>
              <a:rPr lang="en-US" sz="23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  <a:r>
              <a:rPr lang="en-US" sz="2300" dirty="0" smtClean="0"/>
              <a:t>A legitimate user may have a phrase like </a:t>
            </a:r>
            <a:r>
              <a:rPr lang="en-US" sz="2300" i="1" dirty="0" smtClean="0"/>
              <a:t>‘bottle’, ‘botany’</a:t>
            </a:r>
          </a:p>
          <a:p>
            <a:r>
              <a:rPr lang="en-US" sz="2300" b="1" u="sng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MEASURE</a:t>
            </a:r>
            <a:r>
              <a:rPr lang="en-US" sz="2300" b="1" u="sng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r>
              <a:rPr lang="en-US" sz="2300" dirty="0" smtClean="0"/>
              <a:t> We have avoided this false positive in the future steps</a:t>
            </a:r>
            <a:endParaRPr lang="en-US" sz="230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FIRST STEP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68075" y="3797179"/>
            <a:ext cx="91652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CHANGES MADE</a:t>
            </a:r>
            <a:r>
              <a:rPr lang="en-US" sz="2300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VALUE CHANGED TO 2</a:t>
            </a:r>
            <a:endParaRPr lang="en-US" sz="2300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9403" y="1962581"/>
            <a:ext cx="4133591" cy="248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1" y="1889629"/>
            <a:ext cx="3880884" cy="2578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2509206" y="1601671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USER DATA SET</a:t>
            </a:r>
            <a:endParaRPr lang="en-US" b="1" spc="50" dirty="0">
              <a:ln w="0"/>
              <a:solidFill>
                <a:srgbClr val="0070C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6510" y="1564192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  <a:endParaRPr lang="en-US" b="1" spc="50" dirty="0">
              <a:ln w="0"/>
              <a:solidFill>
                <a:srgbClr val="0070C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688" y="4628253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0%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96807" y="4628253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1.5%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872" y="2008261"/>
            <a:ext cx="3652107" cy="242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58" y="1901935"/>
            <a:ext cx="3914259" cy="2531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470" y="152029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BOT DATA SET</a:t>
            </a:r>
            <a:endParaRPr lang="en-US" b="1" spc="50" dirty="0">
              <a:ln w="0"/>
              <a:solidFill>
                <a:srgbClr val="0070C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0125" y="1498378"/>
            <a:ext cx="286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smtClean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</a:t>
            </a:r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6429" y="4532818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29 of 50 accounts discovered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90125" y="4532818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388 of 1323 accounts </a:t>
            </a:r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discovered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2415" y="4866082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58%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73494" y="4866082"/>
            <a:ext cx="368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29.33%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902" y="20447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SECOND STEP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7029" y="1801670"/>
            <a:ext cx="1380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0 statuses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029" y="2579061"/>
            <a:ext cx="1499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0 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029" y="3474229"/>
            <a:ext cx="12282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0 friends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21507" y="2024808"/>
            <a:ext cx="2169469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BEGINNER USER ACCOUNT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96204" y="2083796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738255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840671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0269" y="4000065"/>
            <a:ext cx="419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USER DATA SET ACCURACY: 0%  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269" y="4385949"/>
            <a:ext cx="491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1.626% (24) 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2116" y="4000065"/>
            <a:ext cx="429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BOT DATA SET ACCURACY: 4% (2)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22116" y="4385949"/>
            <a:ext cx="458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19% (250)</a:t>
            </a:r>
            <a:endParaRPr lang="en-US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4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9743" y="3727702"/>
            <a:ext cx="39033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Recognizing the common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7267" y="2138716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TWEETS TO FOLLOWERS RATIO &lt;12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0" name="Straight Arrow Connector 9"/>
          <p:cNvCxnSpPr>
            <a:stCxn id="14" idx="2"/>
          </p:cNvCxnSpPr>
          <p:nvPr/>
        </p:nvCxnSpPr>
        <p:spPr>
          <a:xfrm>
            <a:off x="3105126" y="3092823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6889898" y="3092823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3948" y="2138716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TWEETS TO FRIENDS RATIO &lt; 12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402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697" y="1627367"/>
            <a:ext cx="4463057" cy="2941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07" y="1799616"/>
            <a:ext cx="4362531" cy="28760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1999" y="320105"/>
            <a:ext cx="107636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</a:t>
            </a:r>
            <a:r>
              <a:rPr lang="en-US" sz="4400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/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USER </a:t>
            </a: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DATA)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025590" y="444700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</a:t>
            </a:r>
            <a:r>
              <a:rPr lang="en-US" sz="24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4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120" y="1793776"/>
            <a:ext cx="4365182" cy="292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33" y="1690689"/>
            <a:ext cx="4248296" cy="28975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</a:t>
            </a:r>
            <a:r>
              <a:rPr lang="en-US" sz="4400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/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BOT DATA</a:t>
            </a: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160487" y="445764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03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2185" y="1653929"/>
            <a:ext cx="4527697" cy="3036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02" y="1783095"/>
            <a:ext cx="4425950" cy="28314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</a:t>
            </a:r>
            <a:r>
              <a:rPr lang="en-US" sz="44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/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USER </a:t>
            </a: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</a:t>
            </a:r>
            <a:r>
              <a:rPr lang="en-US" b="1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  <a:r>
              <a:rPr lang="en-US" sz="2800" b="1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89.7</a:t>
            </a:r>
            <a:r>
              <a:rPr lang="en-US" sz="2400" b="1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02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1041" y="1775896"/>
            <a:ext cx="4226217" cy="292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6" y="1888739"/>
            <a:ext cx="4424695" cy="290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16.7</a:t>
            </a:r>
            <a:r>
              <a:rPr lang="en-US" sz="2400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</a:t>
            </a:r>
            <a:r>
              <a:rPr lang="en-US" sz="44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/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BOT DATA</a:t>
            </a: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08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131" y="3721395"/>
            <a:ext cx="947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5297" y="2653365"/>
            <a:ext cx="463016" cy="106803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58499" y="2653365"/>
            <a:ext cx="363296" cy="106803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4739" y="213014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VERIFIED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5690" y="3721395"/>
            <a:ext cx="812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BOTS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FOURTH STEP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54030" y="2818048"/>
            <a:ext cx="52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YES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5573" y="282168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4073" y="2035318"/>
            <a:ext cx="4019727" cy="2708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43" y="2102072"/>
            <a:ext cx="3952366" cy="26413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918" y="4795699"/>
            <a:ext cx="2010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52%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2728" y="4795699"/>
            <a:ext cx="2323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43.7%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92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30818"/>
            <a:ext cx="4640747" cy="304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030818"/>
            <a:ext cx="4167227" cy="28332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7170" y="5042527"/>
            <a:ext cx="180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7409" y="5071729"/>
            <a:ext cx="2115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0.6%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FIFTH STEP</a:t>
            </a:r>
            <a:br>
              <a:rPr lang="en-US" sz="4300" b="1" u="sng" cap="none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3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(CLEVER BOTS)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6626" y="3950986"/>
            <a:ext cx="345645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accent1"/>
                </a:solidFill>
              </a:rPr>
              <a:t>Recognizing the clever 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4150" y="2362000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TWEETS TO FOLLOWERS RATIO &gt;10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02009" y="3316107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86781" y="3316107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0831" y="2362000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 smtClean="0">
                <a:ln>
                  <a:solidFill>
                    <a:sysClr val="windowText" lastClr="000000"/>
                  </a:solidFill>
                </a:ln>
              </a:rPr>
              <a:t>TWEETS TO FRIENDS RATIO &gt;10</a:t>
            </a:r>
            <a:endParaRPr lang="en-US" sz="2800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2630" y="1730036"/>
            <a:ext cx="494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 ’BOT’ IN SCREEN NAME, NAME &amp; DESCRIPTION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77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829" y="28719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ACCURACY CALCULATION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0993" y="2331225"/>
            <a:ext cx="4158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USER DATA SET 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1086" y="2331224"/>
            <a:ext cx="4767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98.3%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8964" y="3784339"/>
            <a:ext cx="384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BOT DATA SET 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90%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453" y="3784339"/>
            <a:ext cx="434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</a:t>
            </a:r>
            <a:r>
              <a:rPr lang="en-US" sz="3200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65%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4451" y="172370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 smtClean="0">
                <a:ln>
                  <a:solidFill>
                    <a:sysClr val="windowText" lastClr="000000"/>
                  </a:solidFill>
                </a:ln>
              </a:rPr>
              <a:t>USER DETECTION</a:t>
            </a:r>
            <a:endParaRPr lang="en-US" sz="2800" b="1" u="sng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4450" y="3150168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 smtClean="0">
                <a:ln>
                  <a:solidFill>
                    <a:sysClr val="windowText" lastClr="000000"/>
                  </a:solidFill>
                </a:ln>
              </a:rPr>
              <a:t>BOT DETECTION</a:t>
            </a:r>
            <a:endParaRPr lang="en-US" sz="2800" b="1" u="sng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011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6" y="2108994"/>
            <a:ext cx="5257800" cy="2019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2299196"/>
            <a:ext cx="5105400" cy="1765300"/>
          </a:xfrm>
          <a:prstGeom prst="rect">
            <a:avLst/>
          </a:prstGeo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PERFORMANCE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4154082"/>
            <a:ext cx="5105400" cy="73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5" y="4114412"/>
            <a:ext cx="5131902" cy="7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RECEIVER OPERATING CHARACTERISITCS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38" y="1424875"/>
            <a:ext cx="5162723" cy="3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Sentimental Analysis</a:t>
            </a:r>
          </a:p>
          <a:p>
            <a:r>
              <a:rPr lang="en-US" dirty="0"/>
              <a:t>Friends Hierarchy</a:t>
            </a:r>
          </a:p>
          <a:p>
            <a:r>
              <a:rPr lang="en-US" dirty="0"/>
              <a:t>User metadata</a:t>
            </a:r>
          </a:p>
          <a:p>
            <a:r>
              <a:rPr lang="en-US" dirty="0"/>
              <a:t>Behavior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3510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774405" y="230025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THANK YOU</a:t>
            </a:r>
            <a:endParaRPr lang="en-US" sz="4300" b="1" u="sng" dirty="0" smtClean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write the name of three algorithms in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BEFORE IMPLEMENTING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</a:p>
          <a:p>
            <a:r>
              <a:rPr lang="en-US" dirty="0" smtClean="0"/>
              <a:t>Data Conversion</a:t>
            </a:r>
          </a:p>
          <a:p>
            <a:r>
              <a:rPr lang="en-US" dirty="0" smtClean="0"/>
              <a:t>Training Data using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8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</a:t>
            </a:r>
            <a:r>
              <a:rPr lang="en-US" dirty="0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Bernoulli Naïve Bayes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383</Words>
  <Application>Microsoft Macintosh PowerPoint</Application>
  <PresentationFormat>Widescreen</PresentationFormat>
  <Paragraphs>92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Names and stuff</vt:lpstr>
      <vt:lpstr>Motivation</vt:lpstr>
      <vt:lpstr>DATA</vt:lpstr>
      <vt:lpstr>Algorithms</vt:lpstr>
      <vt:lpstr>STEPS BEFORE IMPLEMENTING ALGORITHM</vt:lpstr>
      <vt:lpstr>Cleaning Data</vt:lpstr>
      <vt:lpstr>Data Conversion</vt:lpstr>
      <vt:lpstr>Multinomial Naïve Bayes</vt:lpstr>
      <vt:lpstr>Bernoulli Naïve Bayes </vt:lpstr>
      <vt:lpstr>Logistic Regression</vt:lpstr>
      <vt:lpstr>PowerPoint Presentation</vt:lpstr>
      <vt:lpstr>FIRST STEP</vt:lpstr>
      <vt:lpstr>CONCLUSIONS FROM FIRST STEP (USER DATA)</vt:lpstr>
      <vt:lpstr>PowerPoint Presentation</vt:lpstr>
      <vt:lpstr>SECOND STEP</vt:lpstr>
      <vt:lpstr>THIRD STEP</vt:lpstr>
      <vt:lpstr>PowerPoint Presentation</vt:lpstr>
      <vt:lpstr>CONCLUSIONS FROM THIRD STEP (PERSONAL BOT DATA)</vt:lpstr>
      <vt:lpstr>CONCLUSIONS FROM THIRD STEP (TRAINING USER DATA)</vt:lpstr>
      <vt:lpstr>CONCLUSIONS FROM THIRD STEP (TRAINING BOT DATA)</vt:lpstr>
      <vt:lpstr>FOURTH STEP</vt:lpstr>
      <vt:lpstr>CONCLUSIONS FROM FOURTH STEP (USER DATA)</vt:lpstr>
      <vt:lpstr>CONCLUSIONS FROM FOURTH STEP (BOT DATA)</vt:lpstr>
      <vt:lpstr>FIFTH STEP (CLEVER BOTS)</vt:lpstr>
      <vt:lpstr>PowerPoint Presentation</vt:lpstr>
      <vt:lpstr>PERFORMANCE ANALYSIS</vt:lpstr>
      <vt:lpstr>RECEIVER OPERATING CHARACTERISITCS</vt:lpstr>
      <vt:lpstr>FUTURE WORK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Names and stuff</dc:title>
  <dc:creator>Datta Sainath Dwarampudi</dc:creator>
  <cp:lastModifiedBy>Datta Sainath Dwarampudi</cp:lastModifiedBy>
  <cp:revision>29</cp:revision>
  <dcterms:created xsi:type="dcterms:W3CDTF">2017-04-30T01:37:52Z</dcterms:created>
  <dcterms:modified xsi:type="dcterms:W3CDTF">2017-05-02T17:32:40Z</dcterms:modified>
</cp:coreProperties>
</file>